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71" r:id="rId5"/>
    <p:sldId id="259" r:id="rId6"/>
    <p:sldId id="266" r:id="rId7"/>
    <p:sldId id="268" r:id="rId8"/>
    <p:sldId id="267" r:id="rId9"/>
    <p:sldId id="269" r:id="rId10"/>
    <p:sldId id="296" r:id="rId11"/>
    <p:sldId id="286" r:id="rId12"/>
    <p:sldId id="295" r:id="rId13"/>
    <p:sldId id="294" r:id="rId14"/>
    <p:sldId id="293" r:id="rId15"/>
    <p:sldId id="285" r:id="rId16"/>
    <p:sldId id="292" r:id="rId17"/>
    <p:sldId id="261" r:id="rId18"/>
    <p:sldId id="270" r:id="rId19"/>
    <p:sldId id="273" r:id="rId20"/>
    <p:sldId id="274" r:id="rId21"/>
    <p:sldId id="275" r:id="rId22"/>
    <p:sldId id="276" r:id="rId23"/>
    <p:sldId id="277" r:id="rId24"/>
    <p:sldId id="278" r:id="rId25"/>
    <p:sldId id="283" r:id="rId26"/>
    <p:sldId id="287" r:id="rId27"/>
    <p:sldId id="288" r:id="rId28"/>
    <p:sldId id="279" r:id="rId29"/>
    <p:sldId id="281" r:id="rId30"/>
    <p:sldId id="280" r:id="rId31"/>
    <p:sldId id="289" r:id="rId32"/>
    <p:sldId id="290" r:id="rId33"/>
    <p:sldId id="291" r:id="rId34"/>
    <p:sldId id="272" r:id="rId35"/>
    <p:sldId id="297" r:id="rId36"/>
    <p:sldId id="299" r:id="rId37"/>
    <p:sldId id="29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5B9BD5"/>
    <a:srgbClr val="3E6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63" autoAdjust="0"/>
  </p:normalViewPr>
  <p:slideViewPr>
    <p:cSldViewPr snapToGrid="0">
      <p:cViewPr varScale="1">
        <p:scale>
          <a:sx n="153" d="100"/>
          <a:sy n="153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3A17A-C7EC-4E73-9927-548B7D3E460D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A62B1-689D-4F7A-A006-70213DF54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A62B1-689D-4F7A-A006-70213DF547E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69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A62B1-689D-4F7A-A006-70213DF547E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77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45DDC-36AF-4B93-8519-AC1195B1B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A2E52A-92EF-42E5-8C6E-CBEA3C354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3C2B7-3C58-4A44-9357-E0798BF1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C6915C-1FA4-4DFC-85AA-7E71CD58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44A579-B2CB-4F16-8E7A-BC17E1F9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95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7C690-3ADC-41A0-B8F6-9B2DC5B6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A3EAB2-A698-44F9-AEDD-8FE9AF7A2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BDADF-ACF3-4C75-82A0-9482C9F7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701864-30B0-4DEB-A52D-D61D60DC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DED0F7-BE3A-4579-9227-3576C519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0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6C90F4-BCA7-4681-8B10-A5831D02F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4BFECA-C36F-4F29-83E8-F658F2230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090739-5B60-48C3-8100-B6EEC748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97F86-3820-4EF0-A5A5-AAF67DA4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57ED28-F210-45EA-AE4E-A90F8F2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67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F2C85-399B-4E05-8578-930DDF16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B29C76-CADD-4CE9-8B76-98E890C2F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B47D5-CB5B-4759-9232-C36156B3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B7373-78F6-4E4D-9C75-5C747D6B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26A599-062B-4800-8C9E-FFB64745E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27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1E016-1BAF-474B-840A-94F97473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EEB33C-84DC-4FB7-A4F6-242E08C7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9AC3DA-C772-4DFE-ACE6-0A82A4AD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62C56-F14B-4012-8663-9B36DCC60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DC3AAA-5B02-4C23-A3C1-C97E4C191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00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1DBCF-3835-4709-B581-EB4502AC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EBA684-88FA-4C17-88BE-9C692368A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0AFBD7-ABDC-4997-B8A7-6698815A9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20477B-253C-4DE1-8605-19E4FEDD8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963770-18B2-42B2-B8CD-E82D1B95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0E52D0-1196-48A2-A6DD-96D45682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C2546-EF9B-494F-ADF4-A8128062D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352CF5-70FF-491B-890F-C93BB6E45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38B2BD-4611-4CB1-8B5D-6EF40690A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402C0F-03F3-499E-ACD4-7EC7B7A65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FFAF47-B731-478B-948E-70DEB7F35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9E0842-8E66-4A5C-AD13-4A61BEF2D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A7A221-18A4-4CA9-9455-37D10C09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7E44AE-271A-4CE8-973C-6BFBEB25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20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98CF6-2511-4218-93D4-DFEFD00A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1EDEA4-2BEF-4159-B9DD-15A27066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5E9843-06D0-45ED-A070-8AA9BDC6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58F1BD-3FA0-4741-8B2D-997C3145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889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4D4EF5-1486-44E3-A509-911E4CA1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CDC4D5-4F18-49C9-BB1A-6C45062E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AAB58D-3675-498D-B3E8-577036F7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81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7A7EE-44B4-4440-82E4-6CC0F21B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4AAB0-66CD-4128-8541-1C197D83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1C8330-D163-40AF-8AEA-1518E1FC0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F79DAA-8304-441D-82CB-4A6C34DA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C94105-B1D0-4BD8-BA4F-076A556B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139460-69D8-4F4F-A96D-8343701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5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03673-7242-42A0-BD76-8D96F508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CAA254-982B-4FDD-8CDA-B86B5EEC16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52816-8A4D-4416-917D-480D3A83E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4FDD17-BE08-4173-A9B0-88770BBF6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4D46C-6E4C-414C-9DCB-8C7BD7752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94C9B8-ED64-4FEC-9539-55035E66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73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C844A5-A0C2-42BC-AB7F-85A5797C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25BC7-126C-4850-A86B-3F326C5C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115920-52DF-4DFB-B11A-D5DE3805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AC16-DF08-442F-A9C5-45CCF261A63E}" type="datetimeFigureOut">
              <a:rPr lang="zh-CN" altLang="en-US" smtClean="0"/>
              <a:t>2018/4/9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F0EFE6-8F33-4BAB-A69E-5B614B936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55E28-2FAF-4D5B-B7C3-3C83CC800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21B4-A4C0-4F37-A4E0-6A141B597D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5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jmlv@scut.edu.c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564E7-0D0B-48B2-9623-DB8F5197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0597"/>
            <a:ext cx="9144000" cy="1368012"/>
          </a:xfrm>
        </p:spPr>
        <p:txBody>
          <a:bodyPr/>
          <a:lstStyle/>
          <a:p>
            <a:r>
              <a:rPr lang="zh-CN" altLang="en-US" dirty="0"/>
              <a:t>人工智能与机器学习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239B8C-1CAC-421A-88EF-2A714C4CC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78471"/>
            <a:ext cx="9144000" cy="569935"/>
          </a:xfrm>
        </p:spPr>
        <p:txBody>
          <a:bodyPr/>
          <a:lstStyle/>
          <a:p>
            <a:r>
              <a:rPr lang="zh-CN" altLang="en-US"/>
              <a:t>华南理工大学  智能信息融合课题组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1C6183-7CF5-47DD-8FAC-DCEDADD01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96" y="146347"/>
            <a:ext cx="2763608" cy="6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13116-A8B7-472B-87CE-9DBB5F6B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0" y="2651126"/>
            <a:ext cx="3162300" cy="635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卷积特征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FCD6C4-84C2-4180-AB1F-999E584D5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856" y="0"/>
            <a:ext cx="5498969" cy="690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1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84F63-AF67-4320-B494-0A69C5FD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深度学习模型：生成对抗网络 （</a:t>
            </a:r>
            <a:r>
              <a:rPr lang="en-US" altLang="zh-CN" dirty="0"/>
              <a:t>GAN)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788449-1585-4C4A-AD03-C3C281F3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81133" cy="2385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ED20BF-545C-4ED9-A03A-BEC3852F6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76" y="4191040"/>
            <a:ext cx="5409524" cy="647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9A72EC-1122-461F-B499-E663CF022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378" y="4917348"/>
            <a:ext cx="2304762" cy="6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86C84F-CC2A-4573-84B2-1B912E8B1494}"/>
              </a:ext>
            </a:extLst>
          </p:cNvPr>
          <p:cNvSpPr txBox="1"/>
          <p:nvPr/>
        </p:nvSpPr>
        <p:spPr>
          <a:xfrm>
            <a:off x="971550" y="50326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优化目标：</a:t>
            </a:r>
          </a:p>
        </p:txBody>
      </p:sp>
    </p:spTree>
    <p:extLst>
      <p:ext uri="{BB962C8B-B14F-4D97-AF65-F5344CB8AC3E}">
        <p14:creationId xmlns:p14="http://schemas.microsoft.com/office/powerpoint/2010/main" val="354957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352EF-9271-41A0-9756-A9E43BC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GAN</a:t>
            </a:r>
            <a:r>
              <a:rPr lang="zh-CN" altLang="en-US" dirty="0"/>
              <a:t>的样本生成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B55B15-F726-419F-AAA4-44E5458B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01" y="1690688"/>
            <a:ext cx="4771599" cy="47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891B5-109C-49D1-957B-AD40BC44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GAN</a:t>
            </a:r>
            <a:r>
              <a:rPr lang="zh-CN" altLang="en-US" dirty="0"/>
              <a:t>的不同角度人脸生成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D2BB1-F3A0-4048-997F-B3B9A613B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74" y="1838877"/>
            <a:ext cx="8980952" cy="4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0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84F63-AF67-4320-B494-0A69C5FD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GAN</a:t>
            </a:r>
            <a:r>
              <a:rPr lang="zh-CN" altLang="en-US" dirty="0"/>
              <a:t>的图像风格转换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6754EF-9019-4DEE-9352-61FE00CB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828939"/>
            <a:ext cx="11517659" cy="455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B2477-E9AD-405B-A37F-4938F28D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深度学习模型：循环神经网络 （</a:t>
            </a:r>
            <a:r>
              <a:rPr lang="en-US" altLang="zh-CN" dirty="0"/>
              <a:t>RNN)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02569E-2D32-4EF2-A8BF-2C77DC8F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99" y="1614670"/>
            <a:ext cx="2976450" cy="36286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63F5C9-2EAF-4A2F-8B23-A94D9C02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849" y="2117835"/>
            <a:ext cx="6226876" cy="26223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85B8CE-725E-488F-BACA-1DBDF038A13C}"/>
              </a:ext>
            </a:extLst>
          </p:cNvPr>
          <p:cNvSpPr txBox="1"/>
          <p:nvPr/>
        </p:nvSpPr>
        <p:spPr>
          <a:xfrm>
            <a:off x="4476646" y="5167312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f(f(f(f(…f(x)…))))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23A7C5-0F1B-4AF4-BBD5-86948D64635A}"/>
              </a:ext>
            </a:extLst>
          </p:cNvPr>
          <p:cNvSpPr txBox="1"/>
          <p:nvPr/>
        </p:nvSpPr>
        <p:spPr>
          <a:xfrm>
            <a:off x="4495696" y="556414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梯度消失问题</a:t>
            </a:r>
          </a:p>
        </p:txBody>
      </p:sp>
    </p:spTree>
    <p:extLst>
      <p:ext uri="{BB962C8B-B14F-4D97-AF65-F5344CB8AC3E}">
        <p14:creationId xmlns:p14="http://schemas.microsoft.com/office/powerpoint/2010/main" val="89235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4C3C4-7B50-4B3D-A021-E2E5FC8F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8EBD6B-2EC3-4EF2-A5F0-15E2D8FAB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300591"/>
            <a:ext cx="5762625" cy="2256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3E5CB5-A051-41EB-B755-596AB722D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251" y="2171700"/>
            <a:ext cx="5265593" cy="331887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B5C5785-CE7E-44AF-B0B4-8911B2C51A2A}"/>
              </a:ext>
            </a:extLst>
          </p:cNvPr>
          <p:cNvSpPr txBox="1">
            <a:spLocks/>
          </p:cNvSpPr>
          <p:nvPr/>
        </p:nvSpPr>
        <p:spPr>
          <a:xfrm>
            <a:off x="940826" y="5490578"/>
            <a:ext cx="8050774" cy="1002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解决梯度消失问题：线性记忆叠加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19E2BC-6770-4120-985C-F38CF26DAA39}"/>
              </a:ext>
            </a:extLst>
          </p:cNvPr>
          <p:cNvSpPr/>
          <p:nvPr/>
        </p:nvSpPr>
        <p:spPr>
          <a:xfrm>
            <a:off x="7096126" y="4428517"/>
            <a:ext cx="2714624" cy="43875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140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D77EC-AEE7-47E4-B5D4-5C17E9CF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43" y="162838"/>
            <a:ext cx="10515600" cy="1051861"/>
          </a:xfrm>
        </p:spPr>
        <p:txBody>
          <a:bodyPr/>
          <a:lstStyle/>
          <a:p>
            <a:r>
              <a:rPr lang="zh-CN" altLang="en-US" dirty="0"/>
              <a:t>智能大数据课题组前期工作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F3249BC-3BF1-4260-A3D1-CDB9ADA3D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48511"/>
              </p:ext>
            </p:extLst>
          </p:nvPr>
        </p:nvGraphicFramePr>
        <p:xfrm>
          <a:off x="499272" y="1214699"/>
          <a:ext cx="10515599" cy="5509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541">
                  <a:extLst>
                    <a:ext uri="{9D8B030D-6E8A-4147-A177-3AD203B41FA5}">
                      <a16:colId xmlns:a16="http://schemas.microsoft.com/office/drawing/2014/main" val="3061226357"/>
                    </a:ext>
                  </a:extLst>
                </a:gridCol>
                <a:gridCol w="2322351">
                  <a:extLst>
                    <a:ext uri="{9D8B030D-6E8A-4147-A177-3AD203B41FA5}">
                      <a16:colId xmlns:a16="http://schemas.microsoft.com/office/drawing/2014/main" val="1647905811"/>
                    </a:ext>
                  </a:extLst>
                </a:gridCol>
                <a:gridCol w="2517732">
                  <a:extLst>
                    <a:ext uri="{9D8B030D-6E8A-4147-A177-3AD203B41FA5}">
                      <a16:colId xmlns:a16="http://schemas.microsoft.com/office/drawing/2014/main" val="3809927982"/>
                    </a:ext>
                  </a:extLst>
                </a:gridCol>
                <a:gridCol w="4206975">
                  <a:extLst>
                    <a:ext uri="{9D8B030D-6E8A-4147-A177-3AD203B41FA5}">
                      <a16:colId xmlns:a16="http://schemas.microsoft.com/office/drawing/2014/main" val="2062879722"/>
                    </a:ext>
                  </a:extLst>
                </a:gridCol>
              </a:tblGrid>
              <a:tr h="57197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基础算法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具体应用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804678"/>
                  </a:ext>
                </a:extLst>
              </a:tr>
              <a:tr h="415212"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时间序列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异常检测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（分类）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</a:t>
                      </a:r>
                      <a:r>
                        <a:rPr lang="en-US" altLang="zh-CN" dirty="0"/>
                        <a:t>LSTM</a:t>
                      </a:r>
                      <a:r>
                        <a:rPr lang="zh-CN" altLang="en-US" dirty="0"/>
                        <a:t>的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多尺度循环神经网络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互联网流量异常检测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4748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时间序列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数值预测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（回归）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随机森林、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梯度提升决策树、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LSTM(</a:t>
                      </a:r>
                      <a:r>
                        <a:rPr lang="zh-CN" altLang="en-US" dirty="0"/>
                        <a:t>循环神经网络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房价预测、股价预测、空气质量预测、供需预测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6146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zh-CN" altLang="en-US" dirty="0"/>
                        <a:t>时空序列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目的地预测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（回归）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CNN </a:t>
                      </a:r>
                      <a:r>
                        <a:rPr lang="zh-CN" altLang="en-US" dirty="0"/>
                        <a:t>（多层卷积神经网络）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出租车目的地预测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37685"/>
                  </a:ext>
                </a:extLst>
              </a:tr>
              <a:tr h="440590">
                <a:tc>
                  <a:txBody>
                    <a:bodyPr/>
                    <a:lstStyle/>
                    <a:p>
                      <a:r>
                        <a:rPr lang="zh-CN" altLang="en-US" dirty="0"/>
                        <a:t>图像数据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目标检测（分类）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CNN </a:t>
                      </a:r>
                      <a:r>
                        <a:rPr lang="zh-CN" altLang="en-US" dirty="0"/>
                        <a:t>（多层卷积神经网络）</a:t>
                      </a:r>
                    </a:p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养殖场动物图像检测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7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图像数据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目标识别（分类）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CNN </a:t>
                      </a:r>
                      <a:r>
                        <a:rPr lang="zh-CN" altLang="en-US" dirty="0"/>
                        <a:t>（多层卷积神经网络）、</a:t>
                      </a:r>
                      <a:r>
                        <a:rPr lang="en-US" altLang="zh-CN" dirty="0"/>
                        <a:t>GAN(</a:t>
                      </a:r>
                      <a:r>
                        <a:rPr lang="zh-CN" altLang="en-US" dirty="0"/>
                        <a:t>生成对抗网络）</a:t>
                      </a:r>
                    </a:p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行人检测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54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信息推荐、过滤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（回归）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基于嵌入表达的多层随机行走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学者主页增强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97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824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BB3F5-9A05-475A-855F-4FE867D9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157570" cy="655746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CNN</a:t>
            </a:r>
            <a:r>
              <a:rPr lang="zh-CN" altLang="en-US" dirty="0"/>
              <a:t>的出租车目的地预测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46BE8B-0E22-4324-9914-CE705D0FE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84884"/>
            <a:ext cx="4662077" cy="34027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605D4E-8FDD-4CB7-A989-5EBC6A8C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18" y="1020872"/>
            <a:ext cx="3899747" cy="41546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4BF1D70-D309-42EF-9103-552D7556C802}"/>
              </a:ext>
            </a:extLst>
          </p:cNvPr>
          <p:cNvSpPr txBox="1"/>
          <p:nvPr/>
        </p:nvSpPr>
        <p:spPr>
          <a:xfrm>
            <a:off x="2511467" y="52746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问题背景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62683B-99A8-40C0-B5EF-B1D7D74B777C}"/>
              </a:ext>
            </a:extLst>
          </p:cNvPr>
          <p:cNvSpPr txBox="1"/>
          <p:nvPr/>
        </p:nvSpPr>
        <p:spPr>
          <a:xfrm>
            <a:off x="7130912" y="52746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基于图像的轨迹建模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669E4C-FA6F-472D-A88C-6CB1B52EA850}"/>
              </a:ext>
            </a:extLst>
          </p:cNvPr>
          <p:cNvSpPr/>
          <p:nvPr/>
        </p:nvSpPr>
        <p:spPr>
          <a:xfrm>
            <a:off x="1150858" y="5931016"/>
            <a:ext cx="96450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Multi-scale and Multi-scope Convolutional Neural Network For Destination Prediction of Trajectories.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Submitted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IEEE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Trans.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Intelligent Transportation Systems.</a:t>
            </a:r>
            <a:r>
              <a:rPr lang="en-US" altLang="zh-CN" dirty="0"/>
              <a:t> 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37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E0520C-DD3D-452D-B36B-6EE26A96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5" y="2234213"/>
            <a:ext cx="4455454" cy="35149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BB2A8A-4A48-452C-8A41-4DF8279C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98" y="2234213"/>
            <a:ext cx="5256521" cy="390997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CDED1B0-8462-493A-B789-560A3ECCE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157570" cy="655746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CNN</a:t>
            </a:r>
            <a:r>
              <a:rPr lang="zh-CN" altLang="en-US" dirty="0"/>
              <a:t>的出租车目的地预测 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5932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68187-5D6F-42AC-928E-0F0E74BB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D4215-107F-422B-8CBC-C02FAF48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人工智能与机器学习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学习模型</a:t>
            </a:r>
            <a:endParaRPr lang="en-US" altLang="zh-CN" dirty="0"/>
          </a:p>
          <a:p>
            <a:r>
              <a:rPr lang="zh-CN" altLang="en-US" dirty="0"/>
              <a:t>学习机制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8937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B92EB6-D95E-409E-9778-D0F6B0CCD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8" y="1253547"/>
            <a:ext cx="11353800" cy="4533389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B02FCC5-6029-48AD-A8B8-8C6AD3FB9DC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9157570" cy="655746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基于</a:t>
            </a:r>
            <a:r>
              <a:rPr lang="en-US" altLang="zh-CN" dirty="0"/>
              <a:t>CNN</a:t>
            </a:r>
            <a:r>
              <a:rPr lang="zh-CN" altLang="en-US" dirty="0"/>
              <a:t>的出租车目的地预测 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39823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510B2F-1E30-4282-825E-EBADFE4A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4" y="4424624"/>
            <a:ext cx="5173395" cy="2333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C45689-6BAB-40D7-9726-30533008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94" y="1564044"/>
            <a:ext cx="5173395" cy="25617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4C3ACB-651D-445F-AD67-001E76FA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692" y="1638604"/>
            <a:ext cx="5704909" cy="474390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43030B1A-9066-4AFF-BF33-2BC5A831A7A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9157570" cy="655746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基于</a:t>
            </a:r>
            <a:r>
              <a:rPr lang="en-US" altLang="zh-CN" dirty="0"/>
              <a:t>CNN</a:t>
            </a:r>
            <a:r>
              <a:rPr lang="zh-CN" altLang="en-US" dirty="0"/>
              <a:t>的出租车目的地预测 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13083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49860-E08B-4AFF-8DB0-9E49433B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414747" cy="646332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CNN</a:t>
            </a:r>
            <a:r>
              <a:rPr lang="zh-CN" altLang="en-US" dirty="0"/>
              <a:t>的行人识别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56227A-3D23-47F4-9B23-B602C8A7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947" y="1644436"/>
            <a:ext cx="4466667" cy="335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5DE21F-7E81-432A-B6B4-F269DE02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11" y="1644436"/>
            <a:ext cx="4578134" cy="42121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3520AB-30F9-460E-8979-98E9E3597298}"/>
              </a:ext>
            </a:extLst>
          </p:cNvPr>
          <p:cNvSpPr/>
          <p:nvPr/>
        </p:nvSpPr>
        <p:spPr>
          <a:xfrm>
            <a:off x="503025" y="6211669"/>
            <a:ext cx="11096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NimbusRomNo9L-Medi"/>
              </a:rPr>
              <a:t>Unsupervised Cross-dataset Person Re-identification by Transfer Learning of Spatial-Temporal Patterns. CVPR 2018.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384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F3294-48C7-4D83-88AD-78B234BE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在目标域的无标签数据集上增量学习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438D02-AA12-46AD-8584-38EC598D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5" y="1740213"/>
            <a:ext cx="10628986" cy="45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58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22BF9-A4A8-4575-893E-211D203EB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67350" cy="606425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CNN</a:t>
            </a:r>
            <a:r>
              <a:rPr lang="zh-CN" altLang="en-US" dirty="0"/>
              <a:t>的目标检测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D49653-CD11-478D-B0E0-22AB3E85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" y="4191299"/>
            <a:ext cx="4889429" cy="20892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A665C8-FDF4-442F-AAD7-5C4F2775E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857" y="3864489"/>
            <a:ext cx="4857143" cy="2742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46D125-F69E-416A-AF23-21E4056C9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191" y="1135367"/>
            <a:ext cx="4323809" cy="2419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48EA33-5FAD-427D-8385-423F1D01D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7907" y="1627994"/>
            <a:ext cx="8638729" cy="22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40B6F-4A17-4FB3-8061-318D6C587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96325" cy="732096"/>
          </a:xfrm>
          <a:solidFill>
            <a:srgbClr val="FFC000"/>
          </a:solidFill>
        </p:spPr>
        <p:txBody>
          <a:bodyPr/>
          <a:lstStyle/>
          <a:p>
            <a:r>
              <a:rPr lang="zh-CN" altLang="en-US" dirty="0"/>
              <a:t>基于生成对抗网络的跨域行人检测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1E46BD-8FBD-4B2C-A0B9-20D863737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15"/>
          <a:stretch/>
        </p:blipFill>
        <p:spPr>
          <a:xfrm>
            <a:off x="345781" y="2019608"/>
            <a:ext cx="4541984" cy="32696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A58590-6B8F-446A-B840-D1E1089C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19" y="2114859"/>
            <a:ext cx="3989484" cy="30791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C5FA29-9551-4742-BA62-7C24CDB64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57" y="2019608"/>
            <a:ext cx="2952404" cy="32696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AD9134-6EDA-4C1F-BE21-A9D3E120A8D8}"/>
              </a:ext>
            </a:extLst>
          </p:cNvPr>
          <p:cNvSpPr txBox="1"/>
          <p:nvPr/>
        </p:nvSpPr>
        <p:spPr>
          <a:xfrm>
            <a:off x="1440673" y="53548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跨域图像差异性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57269B-CF35-481C-A64D-4ED8D290FC04}"/>
              </a:ext>
            </a:extLst>
          </p:cNvPr>
          <p:cNvSpPr txBox="1"/>
          <p:nvPr/>
        </p:nvSpPr>
        <p:spPr>
          <a:xfrm>
            <a:off x="5688933" y="528928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提高跨域适配性的方法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4C43C3-93D3-47E1-98DD-A0002B855101}"/>
              </a:ext>
            </a:extLst>
          </p:cNvPr>
          <p:cNvSpPr txBox="1"/>
          <p:nvPr/>
        </p:nvSpPr>
        <p:spPr>
          <a:xfrm>
            <a:off x="9614027" y="52892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跨域图像风格转换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47C641-12DA-47D5-8F52-D17D1A4E50B6}"/>
              </a:ext>
            </a:extLst>
          </p:cNvPr>
          <p:cNvSpPr/>
          <p:nvPr/>
        </p:nvSpPr>
        <p:spPr>
          <a:xfrm>
            <a:off x="209550" y="6211669"/>
            <a:ext cx="11610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NimbusRomNo9L-Medi"/>
              </a:rPr>
              <a:t>Cross-dataset Person Re-Identification Using Similarity Preserved Generative Adversarial Networks. Submitted IJCAI 2018.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341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9C313F-549E-4A1B-AB59-9E087C45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7" y="1121620"/>
            <a:ext cx="3849690" cy="48121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549FB0-CDF9-46DD-AD99-A294C620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91" y="1427414"/>
            <a:ext cx="400000" cy="571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57FD8A-940F-49A6-ACA0-00E88F609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45"/>
          <a:stretch/>
        </p:blipFill>
        <p:spPr>
          <a:xfrm>
            <a:off x="6398800" y="2125214"/>
            <a:ext cx="414291" cy="2857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5805C8-933C-4DC0-810D-F881C8BA9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615" y="2537299"/>
            <a:ext cx="495756" cy="3385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A8FB01-3DD0-437F-A705-EAD7DE92E89C}"/>
              </a:ext>
            </a:extLst>
          </p:cNvPr>
          <p:cNvSpPr txBox="1"/>
          <p:nvPr/>
        </p:nvSpPr>
        <p:spPr>
          <a:xfrm>
            <a:off x="6918371" y="1643275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CNN</a:t>
            </a:r>
            <a:r>
              <a:rPr lang="zh-CN" altLang="en-US" dirty="0"/>
              <a:t>的图像判别器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190C8F-70B7-4D5E-9310-F9C93D2EBB37}"/>
              </a:ext>
            </a:extLst>
          </p:cNvPr>
          <p:cNvSpPr txBox="1"/>
          <p:nvPr/>
        </p:nvSpPr>
        <p:spPr>
          <a:xfrm>
            <a:off x="6918371" y="2085518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CNN</a:t>
            </a:r>
            <a:r>
              <a:rPr lang="zh-CN" altLang="en-US" dirty="0"/>
              <a:t>的图像生成器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E776D8-B509-4CC5-B3EE-A2F934495BE6}"/>
              </a:ext>
            </a:extLst>
          </p:cNvPr>
          <p:cNvSpPr txBox="1"/>
          <p:nvPr/>
        </p:nvSpPr>
        <p:spPr>
          <a:xfrm>
            <a:off x="6918371" y="2537299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CNN</a:t>
            </a:r>
            <a:r>
              <a:rPr lang="zh-CN" altLang="en-US" dirty="0"/>
              <a:t>的图像生成器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4BD7EB-8D6B-4785-9415-BF448AAF5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866" y="3156864"/>
            <a:ext cx="3914286" cy="4476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51837E-6CE7-4BD4-9D79-5124D6DDD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152" y="3812793"/>
            <a:ext cx="2076190" cy="47619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866527B-C9A8-4FEE-9DA8-0438216DD436}"/>
              </a:ext>
            </a:extLst>
          </p:cNvPr>
          <p:cNvSpPr/>
          <p:nvPr/>
        </p:nvSpPr>
        <p:spPr>
          <a:xfrm>
            <a:off x="7045107" y="3033747"/>
            <a:ext cx="1201624" cy="15919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AB359A-8093-45B9-9D2E-E383B93F5F90}"/>
              </a:ext>
            </a:extLst>
          </p:cNvPr>
          <p:cNvSpPr txBox="1"/>
          <p:nvPr/>
        </p:nvSpPr>
        <p:spPr>
          <a:xfrm>
            <a:off x="6918371" y="48087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对抗目标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5D21995A-C805-463D-A6D0-D12DCC35F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96325" cy="732096"/>
          </a:xfrm>
          <a:solidFill>
            <a:srgbClr val="FFC000"/>
          </a:solidFill>
        </p:spPr>
        <p:txBody>
          <a:bodyPr/>
          <a:lstStyle/>
          <a:p>
            <a:r>
              <a:rPr lang="zh-CN" altLang="en-US" dirty="0"/>
              <a:t>基于生成对抗网络的跨域行人检测</a:t>
            </a:r>
          </a:p>
        </p:txBody>
      </p:sp>
    </p:spTree>
    <p:extLst>
      <p:ext uri="{BB962C8B-B14F-4D97-AF65-F5344CB8AC3E}">
        <p14:creationId xmlns:p14="http://schemas.microsoft.com/office/powerpoint/2010/main" val="2965017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810A9E-5881-4873-8B1F-6E4D42FD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48" y="1143000"/>
            <a:ext cx="4478444" cy="37610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62F5AA-A0F5-4A08-890D-A95D1745F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38" y="1087253"/>
            <a:ext cx="4195357" cy="30802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A4EA5C7-C669-44F6-8A17-3B7778CB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539" y="4390502"/>
            <a:ext cx="4676376" cy="2268391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1BC67E0D-E7B7-48EF-8A41-6AD621895BD2}"/>
              </a:ext>
            </a:extLst>
          </p:cNvPr>
          <p:cNvSpPr txBox="1">
            <a:spLocks/>
          </p:cNvSpPr>
          <p:nvPr/>
        </p:nvSpPr>
        <p:spPr>
          <a:xfrm>
            <a:off x="838200" y="243679"/>
            <a:ext cx="8696325" cy="732096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基于生成对抗网络的跨域行人检测</a:t>
            </a:r>
          </a:p>
        </p:txBody>
      </p:sp>
    </p:spTree>
    <p:extLst>
      <p:ext uri="{BB962C8B-B14F-4D97-AF65-F5344CB8AC3E}">
        <p14:creationId xmlns:p14="http://schemas.microsoft.com/office/powerpoint/2010/main" val="1492729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39E5D-C77D-41F2-920E-D9221971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86675" cy="523221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LSTM</a:t>
            </a:r>
            <a:r>
              <a:rPr lang="zh-CN" altLang="en-US" dirty="0"/>
              <a:t>的</a:t>
            </a:r>
            <a:r>
              <a:rPr lang="en-US" altLang="zh-CN" dirty="0"/>
              <a:t>BGP</a:t>
            </a:r>
            <a:r>
              <a:rPr lang="zh-CN" altLang="en-US" dirty="0"/>
              <a:t>流量异常检测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1EE58C-6458-4424-9D94-24AE0008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85" y="1414598"/>
            <a:ext cx="3310611" cy="21858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06E7AF-FBE5-4A72-BC26-441619AC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10" y="1577340"/>
            <a:ext cx="6961991" cy="39395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747910-8FB0-4E46-9B2A-48936890E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85" y="3752850"/>
            <a:ext cx="3892447" cy="24499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A47EC36-263D-437C-9C95-6CB21976F997}"/>
              </a:ext>
            </a:extLst>
          </p:cNvPr>
          <p:cNvSpPr/>
          <p:nvPr/>
        </p:nvSpPr>
        <p:spPr>
          <a:xfrm>
            <a:off x="1493520" y="6231265"/>
            <a:ext cx="1104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2B2B2B"/>
                </a:solidFill>
                <a:latin typeface="Verdana" panose="020B0604030504040204" pitchFamily="34" charset="0"/>
              </a:rPr>
              <a:t>Multi-Scale LSTM Model for BGP Anomaly Classification.</a:t>
            </a:r>
            <a:r>
              <a:rPr lang="zh-CN" altLang="en-US" sz="1400" b="1">
                <a:solidFill>
                  <a:srgbClr val="2B2B2B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400" b="1">
                <a:solidFill>
                  <a:srgbClr val="2B2B2B"/>
                </a:solidFill>
                <a:latin typeface="Verdana" panose="020B0604030504040204" pitchFamily="34" charset="0"/>
              </a:rPr>
              <a:t>IEEE </a:t>
            </a:r>
            <a:r>
              <a:rPr lang="en-US" altLang="zh-CN" sz="1400" b="1" dirty="0">
                <a:solidFill>
                  <a:srgbClr val="2B2B2B"/>
                </a:solidFill>
                <a:latin typeface="Verdana" panose="020B0604030504040204" pitchFamily="34" charset="0"/>
              </a:rPr>
              <a:t>Trans. Services Computing.</a:t>
            </a:r>
            <a:r>
              <a:rPr lang="en-US" altLang="zh-CN" sz="1400" dirty="0"/>
              <a:t> </a:t>
            </a:r>
            <a:br>
              <a:rPr lang="en-US" altLang="zh-CN" sz="1400" dirty="0"/>
            </a:b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7127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9E488-F028-4789-9BEC-6BB2167F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2C0C03-232B-4E5F-98CF-279BB406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900019"/>
            <a:ext cx="9989820" cy="3488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D20F41-DF97-486E-AB48-B49728D30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516" y="571500"/>
            <a:ext cx="3261904" cy="242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970639-26B2-4E20-840A-24A677C85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02" y="1574456"/>
            <a:ext cx="4612558" cy="12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68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5A1C108A-D5A3-482F-898C-B65834F51E3D}"/>
              </a:ext>
            </a:extLst>
          </p:cNvPr>
          <p:cNvSpPr/>
          <p:nvPr/>
        </p:nvSpPr>
        <p:spPr>
          <a:xfrm>
            <a:off x="467266" y="2138926"/>
            <a:ext cx="1910219" cy="1941534"/>
          </a:xfrm>
          <a:prstGeom prst="ellipse">
            <a:avLst/>
          </a:prstGeom>
          <a:solidFill>
            <a:srgbClr val="3E69CA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人工智能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804AD35-0EFE-4A38-90F5-9877885F08C9}"/>
              </a:ext>
            </a:extLst>
          </p:cNvPr>
          <p:cNvSpPr/>
          <p:nvPr/>
        </p:nvSpPr>
        <p:spPr>
          <a:xfrm>
            <a:off x="2070598" y="2138926"/>
            <a:ext cx="1910219" cy="1941534"/>
          </a:xfrm>
          <a:prstGeom prst="ellipse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机器学习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39CF4F2-67A8-43B5-9772-2347AF95F7C2}"/>
              </a:ext>
            </a:extLst>
          </p:cNvPr>
          <p:cNvSpPr/>
          <p:nvPr/>
        </p:nvSpPr>
        <p:spPr>
          <a:xfrm>
            <a:off x="1268932" y="3332898"/>
            <a:ext cx="1910219" cy="1941534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数据挖掘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EE5ECB-BEF2-4AD8-A0E1-896610A2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786" y="2878654"/>
            <a:ext cx="1586923" cy="20581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F8DEE9-7529-417E-B9E2-2D6E1D69C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321" y="5895419"/>
            <a:ext cx="1428988" cy="6463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50709B-D9BE-42EB-A0C5-594507CAD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247" y="5865921"/>
            <a:ext cx="1199976" cy="6758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716B5E-A3AA-4FF0-8436-FDC6E602F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698" y="5863389"/>
            <a:ext cx="1037300" cy="6949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991B61-FB0B-4041-AADD-AFEDCE17C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051" y="5797958"/>
            <a:ext cx="1114455" cy="6949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A795A4-0EBF-4FFD-8A56-053E94C67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4149" y="117837"/>
            <a:ext cx="4724547" cy="233066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0D4AC02-AB19-4C2A-A03C-E93437D53E48}"/>
              </a:ext>
            </a:extLst>
          </p:cNvPr>
          <p:cNvSpPr txBox="1"/>
          <p:nvPr/>
        </p:nvSpPr>
        <p:spPr>
          <a:xfrm>
            <a:off x="240923" y="171449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侧重解决问题的能力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B8CB5A-306D-40A0-8011-C1B2A7B79765}"/>
              </a:ext>
            </a:extLst>
          </p:cNvPr>
          <p:cNvSpPr txBox="1"/>
          <p:nvPr/>
        </p:nvSpPr>
        <p:spPr>
          <a:xfrm>
            <a:off x="3882236" y="354070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侧重学习与模型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更新的能力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48C54F-E704-42EF-AE29-03E0FC9FC085}"/>
              </a:ext>
            </a:extLst>
          </p:cNvPr>
          <p:cNvSpPr txBox="1"/>
          <p:nvPr/>
        </p:nvSpPr>
        <p:spPr>
          <a:xfrm>
            <a:off x="490817" y="5279240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侧重于从数据中发现模式、规律的能力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41C3AA9-CD4A-41FF-962D-ED31899CE4FD}"/>
              </a:ext>
            </a:extLst>
          </p:cNvPr>
          <p:cNvCxnSpPr/>
          <p:nvPr/>
        </p:nvCxnSpPr>
        <p:spPr>
          <a:xfrm flipV="1">
            <a:off x="6162805" y="4910203"/>
            <a:ext cx="1415442" cy="63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2F98165-91E2-4E04-85DB-C71ECB2E9A30}"/>
              </a:ext>
            </a:extLst>
          </p:cNvPr>
          <p:cNvCxnSpPr>
            <a:cxnSpLocks/>
          </p:cNvCxnSpPr>
          <p:nvPr/>
        </p:nvCxnSpPr>
        <p:spPr>
          <a:xfrm flipV="1">
            <a:off x="7363998" y="4993933"/>
            <a:ext cx="582370" cy="75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3AB227C-82FE-4C05-A6EA-194561172105}"/>
              </a:ext>
            </a:extLst>
          </p:cNvPr>
          <p:cNvCxnSpPr>
            <a:cxnSpLocks/>
          </p:cNvCxnSpPr>
          <p:nvPr/>
        </p:nvCxnSpPr>
        <p:spPr>
          <a:xfrm flipH="1" flipV="1">
            <a:off x="8267178" y="5047989"/>
            <a:ext cx="589198" cy="68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228565-AC0C-4838-A7C7-E31D79F7F3C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651939" y="4980992"/>
            <a:ext cx="1487340" cy="81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C4BD553-A113-4A1E-80D0-3F7F876CC762}"/>
              </a:ext>
            </a:extLst>
          </p:cNvPr>
          <p:cNvCxnSpPr>
            <a:cxnSpLocks/>
          </p:cNvCxnSpPr>
          <p:nvPr/>
        </p:nvCxnSpPr>
        <p:spPr>
          <a:xfrm flipV="1">
            <a:off x="7982588" y="2505589"/>
            <a:ext cx="0" cy="339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B33AD2E-FE3A-497C-973A-51557E53FAE3}"/>
              </a:ext>
            </a:extLst>
          </p:cNvPr>
          <p:cNvSpPr txBox="1"/>
          <p:nvPr/>
        </p:nvSpPr>
        <p:spPr>
          <a:xfrm>
            <a:off x="8037862" y="65150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DC943C-33D2-43F8-85CC-17E1301BC882}"/>
              </a:ext>
            </a:extLst>
          </p:cNvPr>
          <p:cNvSpPr txBox="1"/>
          <p:nvPr/>
        </p:nvSpPr>
        <p:spPr>
          <a:xfrm>
            <a:off x="8561981" y="388956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具有学习能力的算法、模型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8138795-3A78-4953-83C5-AB4872177029}"/>
              </a:ext>
            </a:extLst>
          </p:cNvPr>
          <p:cNvSpPr txBox="1"/>
          <p:nvPr/>
        </p:nvSpPr>
        <p:spPr>
          <a:xfrm>
            <a:off x="8267178" y="251833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知识可视化、智能决策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231415A-8776-4209-9C12-69A0B69CB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4850" y="5797958"/>
            <a:ext cx="1203926" cy="709524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3B6202A-124B-4717-9A92-D4E56626C27F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8770003" y="4818002"/>
            <a:ext cx="2676810" cy="979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499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630BC-8BA0-4858-9476-BF51251CF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496"/>
            <a:ext cx="9477375" cy="539433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基于嵌入表达的多层随机行走的信息推荐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0E1A12-5C83-4DEB-8D98-775B7159A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06"/>
          <a:stretch/>
        </p:blipFill>
        <p:spPr>
          <a:xfrm>
            <a:off x="4541598" y="922020"/>
            <a:ext cx="6102306" cy="43086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245C58-B861-4FAC-9BCD-84AD8DFEDA0C}"/>
              </a:ext>
            </a:extLst>
          </p:cNvPr>
          <p:cNvSpPr txBox="1"/>
          <p:nvPr/>
        </p:nvSpPr>
        <p:spPr>
          <a:xfrm>
            <a:off x="271524" y="1441959"/>
            <a:ext cx="4472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背景：中国的</a:t>
            </a:r>
            <a:r>
              <a:rPr lang="en-US" altLang="zh-CN" dirty="0"/>
              <a:t>211</a:t>
            </a:r>
            <a:r>
              <a:rPr lang="zh-CN" altLang="en-US" dirty="0"/>
              <a:t>高校的计算系的老师主页中，只有</a:t>
            </a:r>
            <a:r>
              <a:rPr lang="en-US" altLang="zh-CN" dirty="0"/>
              <a:t>25%</a:t>
            </a:r>
            <a:r>
              <a:rPr lang="zh-CN" altLang="en-US" dirty="0"/>
              <a:t>的老师主页包含论文列表，只有</a:t>
            </a:r>
            <a:r>
              <a:rPr lang="en-US" altLang="zh-CN" dirty="0"/>
              <a:t>5%</a:t>
            </a:r>
            <a:r>
              <a:rPr lang="zh-CN" altLang="en-US" dirty="0"/>
              <a:t>的老师主页包含有</a:t>
            </a:r>
            <a:r>
              <a:rPr lang="en-US" altLang="zh-CN" dirty="0"/>
              <a:t>2016</a:t>
            </a:r>
            <a:r>
              <a:rPr lang="zh-CN" altLang="en-US" dirty="0"/>
              <a:t>年之后的最新论文信息更新。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8C43D6-F1CC-43E6-BB17-0691429B2213}"/>
              </a:ext>
            </a:extLst>
          </p:cNvPr>
          <p:cNvSpPr/>
          <p:nvPr/>
        </p:nvSpPr>
        <p:spPr>
          <a:xfrm>
            <a:off x="6587715" y="53370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主页增强</a:t>
            </a:r>
          </a:p>
        </p:txBody>
      </p:sp>
      <p:sp>
        <p:nvSpPr>
          <p:cNvPr id="8" name="圆柱形 7">
            <a:extLst>
              <a:ext uri="{FF2B5EF4-FFF2-40B4-BE49-F238E27FC236}">
                <a16:creationId xmlns:a16="http://schemas.microsoft.com/office/drawing/2014/main" id="{1400A55D-17EC-4AF7-9410-EB0A962F72FB}"/>
              </a:ext>
            </a:extLst>
          </p:cNvPr>
          <p:cNvSpPr/>
          <p:nvPr/>
        </p:nvSpPr>
        <p:spPr>
          <a:xfrm>
            <a:off x="2347988" y="4633673"/>
            <a:ext cx="710469" cy="8880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9B22D0-4831-426C-8CD2-6AF165AB9736}"/>
              </a:ext>
            </a:extLst>
          </p:cNvPr>
          <p:cNvSpPr/>
          <p:nvPr/>
        </p:nvSpPr>
        <p:spPr>
          <a:xfrm>
            <a:off x="1432682" y="5563112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DBLP</a:t>
            </a:r>
            <a:r>
              <a:rPr lang="zh-CN" altLang="en-US" dirty="0"/>
              <a:t>、</a:t>
            </a:r>
            <a:r>
              <a:rPr lang="en-US" altLang="zh-CN" dirty="0"/>
              <a:t>Web Open Data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DBEE92A-3C22-49D9-A480-AFA1B59E2594}"/>
              </a:ext>
            </a:extLst>
          </p:cNvPr>
          <p:cNvCxnSpPr/>
          <p:nvPr/>
        </p:nvCxnSpPr>
        <p:spPr>
          <a:xfrm flipV="1">
            <a:off x="3249738" y="4362313"/>
            <a:ext cx="1973525" cy="578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B345583-7F22-4EE6-BCE8-32F8ED4EB318}"/>
              </a:ext>
            </a:extLst>
          </p:cNvPr>
          <p:cNvSpPr/>
          <p:nvPr/>
        </p:nvSpPr>
        <p:spPr>
          <a:xfrm>
            <a:off x="271524" y="6092677"/>
            <a:ext cx="11082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0000"/>
                </a:solidFill>
                <a:latin typeface="NimbusSanL-Bold"/>
              </a:rPr>
              <a:t>Homelink</a:t>
            </a:r>
            <a:r>
              <a:rPr lang="en-US" altLang="zh-CN" b="1" dirty="0">
                <a:solidFill>
                  <a:srgbClr val="000000"/>
                </a:solidFill>
                <a:latin typeface="NimbusSanL-Bold"/>
              </a:rPr>
              <a:t>: Homepage Augmentation Using Link Prediction in Heterogenous Networks.</a:t>
            </a:r>
            <a:r>
              <a:rPr lang="zh-CN" altLang="en-US" b="1" dirty="0">
                <a:solidFill>
                  <a:srgbClr val="000000"/>
                </a:solidFill>
                <a:latin typeface="NimbusSanL-Bold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NimbusSanL-Bold"/>
              </a:rPr>
              <a:t>Submitted</a:t>
            </a:r>
            <a:r>
              <a:rPr lang="zh-CN" altLang="en-US" b="1" dirty="0">
                <a:solidFill>
                  <a:srgbClr val="000000"/>
                </a:solidFill>
                <a:latin typeface="NimbusSanL-Bold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NimbusSanL-Bold"/>
              </a:rPr>
              <a:t>to</a:t>
            </a:r>
            <a:r>
              <a:rPr lang="zh-CN" altLang="en-US" b="1" dirty="0">
                <a:solidFill>
                  <a:srgbClr val="000000"/>
                </a:solidFill>
                <a:latin typeface="NimbusSanL-Bold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NimbusSanL-Bold"/>
              </a:rPr>
              <a:t>SIGIR</a:t>
            </a:r>
            <a:r>
              <a:rPr lang="zh-CN" altLang="en-US" b="1" dirty="0">
                <a:solidFill>
                  <a:srgbClr val="000000"/>
                </a:solidFill>
                <a:latin typeface="NimbusSanL-Bold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NimbusSanL-Bold"/>
              </a:rPr>
              <a:t>2018.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97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F40E7-03D4-463D-BB12-AE86819D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3970"/>
          </a:xfrm>
        </p:spPr>
        <p:txBody>
          <a:bodyPr/>
          <a:lstStyle/>
          <a:p>
            <a:r>
              <a:rPr lang="zh-CN" altLang="en-US" dirty="0"/>
              <a:t>问题建模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AE9D9A-149E-4371-8ED6-27F2C534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8" y="1767840"/>
            <a:ext cx="5372491" cy="4488180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C89E77A-4259-4506-B4D1-2B2C0993B00C}"/>
              </a:ext>
            </a:extLst>
          </p:cNvPr>
          <p:cNvSpPr/>
          <p:nvPr/>
        </p:nvSpPr>
        <p:spPr>
          <a:xfrm>
            <a:off x="1249899" y="2901188"/>
            <a:ext cx="3381307" cy="782726"/>
          </a:xfrm>
          <a:custGeom>
            <a:avLst/>
            <a:gdLst>
              <a:gd name="connsiteX0" fmla="*/ 0 w 3381307"/>
              <a:gd name="connsiteY0" fmla="*/ 782726 h 782726"/>
              <a:gd name="connsiteX1" fmla="*/ 493382 w 3381307"/>
              <a:gd name="connsiteY1" fmla="*/ 26208 h 782726"/>
              <a:gd name="connsiteX2" fmla="*/ 2730043 w 3381307"/>
              <a:gd name="connsiteY2" fmla="*/ 203825 h 782726"/>
              <a:gd name="connsiteX3" fmla="*/ 3381307 w 3381307"/>
              <a:gd name="connsiteY3" fmla="*/ 499854 h 78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307" h="782726">
                <a:moveTo>
                  <a:pt x="0" y="782726"/>
                </a:moveTo>
                <a:cubicBezTo>
                  <a:pt x="19187" y="452708"/>
                  <a:pt x="38375" y="122691"/>
                  <a:pt x="493382" y="26208"/>
                </a:cubicBezTo>
                <a:cubicBezTo>
                  <a:pt x="948389" y="-70275"/>
                  <a:pt x="2248722" y="124884"/>
                  <a:pt x="2730043" y="203825"/>
                </a:cubicBezTo>
                <a:cubicBezTo>
                  <a:pt x="3211364" y="282766"/>
                  <a:pt x="3296335" y="391310"/>
                  <a:pt x="3381307" y="499854"/>
                </a:cubicBezTo>
              </a:path>
            </a:pathLst>
          </a:custGeom>
          <a:noFill/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FE7141-223F-4EB7-A776-9136192C5D67}"/>
              </a:ext>
            </a:extLst>
          </p:cNvPr>
          <p:cNvSpPr/>
          <p:nvPr/>
        </p:nvSpPr>
        <p:spPr>
          <a:xfrm>
            <a:off x="6709219" y="2439523"/>
            <a:ext cx="341632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多源异构网络中的链接预测问题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arenR"/>
            </a:pPr>
            <a:r>
              <a:rPr lang="zh-CN" altLang="en-US" dirty="0"/>
              <a:t>局部内部网络连接稀疏</a:t>
            </a:r>
            <a:endParaRPr lang="en-US" altLang="zh-CN" dirty="0"/>
          </a:p>
          <a:p>
            <a:pPr marL="342900" indent="-342900">
              <a:buAutoNum type="arabicParenR"/>
            </a:pPr>
            <a:endParaRPr lang="en-US" altLang="zh-CN" dirty="0"/>
          </a:p>
          <a:p>
            <a:pPr marL="342900" indent="-342900">
              <a:buAutoNum type="arabicParenR"/>
            </a:pPr>
            <a:r>
              <a:rPr lang="zh-CN" altLang="en-US" dirty="0"/>
              <a:t>跨网复杂关系的表达问题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364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F40E7-03D4-463D-BB12-AE86819D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112" y="0"/>
            <a:ext cx="10515600" cy="1013970"/>
          </a:xfrm>
        </p:spPr>
        <p:txBody>
          <a:bodyPr/>
          <a:lstStyle/>
          <a:p>
            <a:r>
              <a:rPr lang="zh-CN" altLang="en-US" dirty="0"/>
              <a:t>步骤一：局部游走、稠密子图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AE9D9A-149E-4371-8ED6-27F2C534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03" y="1118901"/>
            <a:ext cx="6911331" cy="567853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A55D7F2-D88B-47FD-9C14-B6C6DC28C59C}"/>
              </a:ext>
            </a:extLst>
          </p:cNvPr>
          <p:cNvCxnSpPr>
            <a:cxnSpLocks/>
          </p:cNvCxnSpPr>
          <p:nvPr/>
        </p:nvCxnSpPr>
        <p:spPr>
          <a:xfrm flipV="1">
            <a:off x="3013026" y="1514005"/>
            <a:ext cx="67456" cy="149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789DF76-C1DE-4583-B062-474A87AF3840}"/>
              </a:ext>
            </a:extLst>
          </p:cNvPr>
          <p:cNvCxnSpPr>
            <a:cxnSpLocks/>
          </p:cNvCxnSpPr>
          <p:nvPr/>
        </p:nvCxnSpPr>
        <p:spPr>
          <a:xfrm flipV="1">
            <a:off x="3177074" y="1334123"/>
            <a:ext cx="203211" cy="61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E615154-03B7-4C4C-A76E-9B24A8E29BE4}"/>
              </a:ext>
            </a:extLst>
          </p:cNvPr>
          <p:cNvCxnSpPr>
            <a:cxnSpLocks/>
          </p:cNvCxnSpPr>
          <p:nvPr/>
        </p:nvCxnSpPr>
        <p:spPr>
          <a:xfrm>
            <a:off x="3554326" y="1395151"/>
            <a:ext cx="133258" cy="96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A766AA-7B69-4E5D-A28F-0E11B6699FCE}"/>
              </a:ext>
            </a:extLst>
          </p:cNvPr>
          <p:cNvCxnSpPr>
            <a:cxnSpLocks/>
          </p:cNvCxnSpPr>
          <p:nvPr/>
        </p:nvCxnSpPr>
        <p:spPr>
          <a:xfrm>
            <a:off x="3380285" y="1514005"/>
            <a:ext cx="0" cy="269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90C61C7-55C1-497E-B9B9-6145AE18EDBB}"/>
              </a:ext>
            </a:extLst>
          </p:cNvPr>
          <p:cNvCxnSpPr>
            <a:cxnSpLocks/>
          </p:cNvCxnSpPr>
          <p:nvPr/>
        </p:nvCxnSpPr>
        <p:spPr>
          <a:xfrm flipH="1">
            <a:off x="3278679" y="1956215"/>
            <a:ext cx="101606" cy="89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E25B8EC-8D1D-4757-A860-8C48CE94364F}"/>
              </a:ext>
            </a:extLst>
          </p:cNvPr>
          <p:cNvCxnSpPr>
            <a:cxnSpLocks/>
          </p:cNvCxnSpPr>
          <p:nvPr/>
        </p:nvCxnSpPr>
        <p:spPr>
          <a:xfrm flipH="1">
            <a:off x="3680090" y="1760276"/>
            <a:ext cx="7494" cy="240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00B79B1-D4F7-4E3F-B58B-6FE1A3DAF6FE}"/>
              </a:ext>
            </a:extLst>
          </p:cNvPr>
          <p:cNvSpPr txBox="1"/>
          <p:nvPr/>
        </p:nvSpPr>
        <p:spPr>
          <a:xfrm>
            <a:off x="6700603" y="3412333"/>
            <a:ext cx="5387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每个同构子网带权随机行走，获得行走序列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获得行走序列中的顶点共现关系，共现越多则关系越强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通过共现关系约束，获得每个顶点的嵌入表达向量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通过改嵌入表达向量可计算任两个顶点间的关系，据次可获得一个全连通的加权稠密图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23F0D60-84D1-4876-8956-C1220DBA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26" y="4649873"/>
            <a:ext cx="4276190" cy="1495238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DA8AAB7D-6A84-45CA-8386-D2ABDFDE142D}"/>
              </a:ext>
            </a:extLst>
          </p:cNvPr>
          <p:cNvGrpSpPr/>
          <p:nvPr/>
        </p:nvGrpSpPr>
        <p:grpSpPr>
          <a:xfrm>
            <a:off x="5962349" y="1134986"/>
            <a:ext cx="1215079" cy="1057841"/>
            <a:chOff x="6588176" y="1055235"/>
            <a:chExt cx="1215079" cy="105784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FEDE1DF-F636-43E2-B991-5ACAB8D7A077}"/>
                </a:ext>
              </a:extLst>
            </p:cNvPr>
            <p:cNvSpPr/>
            <p:nvPr/>
          </p:nvSpPr>
          <p:spPr>
            <a:xfrm>
              <a:off x="6700603" y="1259174"/>
              <a:ext cx="224853" cy="232346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W</a:t>
              </a:r>
              <a:endParaRPr lang="zh-CN" altLang="en-US" sz="1200" b="1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BBE7F49-5EE0-4C6B-9F17-9164D921AE79}"/>
                </a:ext>
              </a:extLst>
            </p:cNvPr>
            <p:cNvSpPr/>
            <p:nvPr/>
          </p:nvSpPr>
          <p:spPr>
            <a:xfrm>
              <a:off x="7293588" y="1055235"/>
              <a:ext cx="224853" cy="232346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W</a:t>
              </a:r>
              <a:endParaRPr lang="zh-CN" altLang="en-US" sz="1200" b="1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09B805A-D8E3-4F01-8B07-1B608F086E6A}"/>
                </a:ext>
              </a:extLst>
            </p:cNvPr>
            <p:cNvSpPr/>
            <p:nvPr/>
          </p:nvSpPr>
          <p:spPr>
            <a:xfrm>
              <a:off x="6588176" y="1764557"/>
              <a:ext cx="224853" cy="232346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W</a:t>
              </a:r>
              <a:endParaRPr lang="zh-CN" altLang="en-US" sz="1200" b="1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CEB7CC1-3D31-42C4-BAE8-7B13CFB57360}"/>
                </a:ext>
              </a:extLst>
            </p:cNvPr>
            <p:cNvSpPr/>
            <p:nvPr/>
          </p:nvSpPr>
          <p:spPr>
            <a:xfrm>
              <a:off x="7068735" y="1880730"/>
              <a:ext cx="224853" cy="232346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W</a:t>
              </a:r>
              <a:endParaRPr lang="zh-CN" altLang="en-US" sz="1200" b="1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6DAEDFF-0504-4750-950B-6B9FE7F9C5B2}"/>
                </a:ext>
              </a:extLst>
            </p:cNvPr>
            <p:cNvSpPr/>
            <p:nvPr/>
          </p:nvSpPr>
          <p:spPr>
            <a:xfrm>
              <a:off x="7578402" y="1644103"/>
              <a:ext cx="224853" cy="232346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W</a:t>
              </a:r>
              <a:endParaRPr lang="zh-CN" altLang="en-US" sz="1200" b="1" dirty="0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8696734-1D4B-47CA-A90E-D757BE8EA68F}"/>
                </a:ext>
              </a:extLst>
            </p:cNvPr>
            <p:cNvCxnSpPr>
              <a:stCxn id="28" idx="4"/>
              <a:endCxn id="30" idx="0"/>
            </p:cNvCxnSpPr>
            <p:nvPr/>
          </p:nvCxnSpPr>
          <p:spPr>
            <a:xfrm flipH="1">
              <a:off x="6700603" y="1491520"/>
              <a:ext cx="112427" cy="273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17F04E8-F666-4E75-8998-8709C32CD138}"/>
                </a:ext>
              </a:extLst>
            </p:cNvPr>
            <p:cNvCxnSpPr>
              <a:stCxn id="28" idx="4"/>
              <a:endCxn id="31" idx="1"/>
            </p:cNvCxnSpPr>
            <p:nvPr/>
          </p:nvCxnSpPr>
          <p:spPr>
            <a:xfrm>
              <a:off x="6813030" y="1491520"/>
              <a:ext cx="288634" cy="4232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CD4339D-BBC6-4C40-80F7-201CCDAFB421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6813030" y="1491520"/>
              <a:ext cx="783309" cy="212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D6CC34F-BA1A-44D3-A656-2D40AB4EB865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 flipV="1">
              <a:off x="6813030" y="1223932"/>
              <a:ext cx="498075" cy="26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847DA000-9A78-455D-B422-5CF5BE1E4AB3}"/>
                </a:ext>
              </a:extLst>
            </p:cNvPr>
            <p:cNvCxnSpPr>
              <a:cxnSpLocks/>
              <a:stCxn id="30" idx="7"/>
              <a:endCxn id="29" idx="3"/>
            </p:cNvCxnSpPr>
            <p:nvPr/>
          </p:nvCxnSpPr>
          <p:spPr>
            <a:xfrm flipV="1">
              <a:off x="6780100" y="1253555"/>
              <a:ext cx="546417" cy="54502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30A1179-8EA5-4C33-AE93-52EC7CFDADFF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7181162" y="1283178"/>
              <a:ext cx="233401" cy="5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8E5A044-7E97-4047-AB26-944C21D0E775}"/>
                </a:ext>
              </a:extLst>
            </p:cNvPr>
            <p:cNvCxnSpPr>
              <a:cxnSpLocks/>
              <a:endCxn id="29" idx="5"/>
            </p:cNvCxnSpPr>
            <p:nvPr/>
          </p:nvCxnSpPr>
          <p:spPr>
            <a:xfrm flipH="1" flipV="1">
              <a:off x="7485512" y="1253555"/>
              <a:ext cx="176208" cy="379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B421FC2-B690-47A6-AE84-D5BDA3F67E62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flipH="1" flipV="1">
              <a:off x="6771553" y="1947505"/>
              <a:ext cx="297182" cy="493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AD459A8-056E-4E7F-BF1A-9A8F8BD59B4E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6813030" y="1760276"/>
              <a:ext cx="765372" cy="97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992992A-8CE2-4B68-9A0E-045E73237F83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H="1">
              <a:off x="7285655" y="1842423"/>
              <a:ext cx="325676" cy="149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思想气泡: 云 55">
            <a:extLst>
              <a:ext uri="{FF2B5EF4-FFF2-40B4-BE49-F238E27FC236}">
                <a16:creationId xmlns:a16="http://schemas.microsoft.com/office/drawing/2014/main" id="{E5743B0B-5F07-4C80-82E5-FF947AB8C0CA}"/>
              </a:ext>
            </a:extLst>
          </p:cNvPr>
          <p:cNvSpPr/>
          <p:nvPr/>
        </p:nvSpPr>
        <p:spPr>
          <a:xfrm>
            <a:off x="5523875" y="1013970"/>
            <a:ext cx="2047033" cy="1466902"/>
          </a:xfrm>
          <a:prstGeom prst="cloudCallout">
            <a:avLst>
              <a:gd name="adj1" fmla="val -94944"/>
              <a:gd name="adj2" fmla="val 1114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322EAD98-129A-4629-AC18-42BF7607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483" y="1013970"/>
            <a:ext cx="2701876" cy="232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4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1E12B-8702-4F06-BE14-374D4CC3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64" y="260677"/>
            <a:ext cx="10515600" cy="68450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步骤二：全局游走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F5FA0C-490B-4C34-92C5-92C2A2C8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73" y="1766888"/>
            <a:ext cx="5372491" cy="448818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1035695-409B-47C2-9B74-07616C79AD0D}"/>
              </a:ext>
            </a:extLst>
          </p:cNvPr>
          <p:cNvCxnSpPr>
            <a:cxnSpLocks/>
          </p:cNvCxnSpPr>
          <p:nvPr/>
        </p:nvCxnSpPr>
        <p:spPr>
          <a:xfrm flipV="1">
            <a:off x="1514475" y="3619500"/>
            <a:ext cx="161925" cy="13335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B0037EA-EC00-4461-9C27-6954D9BAF14A}"/>
              </a:ext>
            </a:extLst>
          </p:cNvPr>
          <p:cNvCxnSpPr>
            <a:cxnSpLocks/>
          </p:cNvCxnSpPr>
          <p:nvPr/>
        </p:nvCxnSpPr>
        <p:spPr>
          <a:xfrm flipV="1">
            <a:off x="1724025" y="2541747"/>
            <a:ext cx="1571625" cy="1077754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EA2843D-D4F3-4EB1-83C7-B35EEB4E4C5A}"/>
              </a:ext>
            </a:extLst>
          </p:cNvPr>
          <p:cNvCxnSpPr>
            <a:cxnSpLocks/>
          </p:cNvCxnSpPr>
          <p:nvPr/>
        </p:nvCxnSpPr>
        <p:spPr>
          <a:xfrm>
            <a:off x="3324225" y="2570322"/>
            <a:ext cx="285750" cy="1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FD99BB2-33E9-4D88-8187-9963A4E3CF50}"/>
              </a:ext>
            </a:extLst>
          </p:cNvPr>
          <p:cNvCxnSpPr>
            <a:cxnSpLocks/>
          </p:cNvCxnSpPr>
          <p:nvPr/>
        </p:nvCxnSpPr>
        <p:spPr>
          <a:xfrm>
            <a:off x="3714750" y="2570322"/>
            <a:ext cx="1021023" cy="839628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CE46041-EC90-4A9D-9519-06AA7CEBEB5E}"/>
              </a:ext>
            </a:extLst>
          </p:cNvPr>
          <p:cNvCxnSpPr>
            <a:cxnSpLocks/>
          </p:cNvCxnSpPr>
          <p:nvPr/>
        </p:nvCxnSpPr>
        <p:spPr>
          <a:xfrm>
            <a:off x="4869123" y="3409949"/>
            <a:ext cx="285750" cy="47626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077E75D4-B3E8-46E7-916B-94AF8FD50C74}"/>
              </a:ext>
            </a:extLst>
          </p:cNvPr>
          <p:cNvSpPr/>
          <p:nvPr/>
        </p:nvSpPr>
        <p:spPr>
          <a:xfrm>
            <a:off x="5458029" y="5243512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Homepage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/>
              <a:t>Paper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EC717A3-414E-414A-8464-7E06BEE8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808" y="1455986"/>
            <a:ext cx="3666667" cy="142857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EAEDA91-2023-4624-8A41-4D4D2E24A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337" y="2884557"/>
            <a:ext cx="4771429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0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68187-5D6F-42AC-928E-0F0E74BB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D4215-107F-422B-8CBC-C02FAF48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人工智能与机器学习</a:t>
            </a:r>
            <a:endParaRPr lang="en-US" altLang="zh-CN" dirty="0"/>
          </a:p>
          <a:p>
            <a:r>
              <a:rPr lang="zh-CN" altLang="en-US" dirty="0"/>
              <a:t>学习模型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学习机制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17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68283-328E-4662-B45E-C93736BD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学习机制不完全列表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BCBE252-F7B8-4EDD-854F-5C8B9AE37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015972"/>
              </p:ext>
            </p:extLst>
          </p:nvPr>
        </p:nvGraphicFramePr>
        <p:xfrm>
          <a:off x="708288" y="1690688"/>
          <a:ext cx="10515599" cy="4596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582">
                  <a:extLst>
                    <a:ext uri="{9D8B030D-6E8A-4147-A177-3AD203B41FA5}">
                      <a16:colId xmlns:a16="http://schemas.microsoft.com/office/drawing/2014/main" val="30612263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47905811"/>
                    </a:ext>
                  </a:extLst>
                </a:gridCol>
                <a:gridCol w="1278557">
                  <a:extLst>
                    <a:ext uri="{9D8B030D-6E8A-4147-A177-3AD203B41FA5}">
                      <a16:colId xmlns:a16="http://schemas.microsoft.com/office/drawing/2014/main" val="3809927982"/>
                    </a:ext>
                  </a:extLst>
                </a:gridCol>
                <a:gridCol w="4935180">
                  <a:extLst>
                    <a:ext uri="{9D8B030D-6E8A-4147-A177-3AD203B41FA5}">
                      <a16:colId xmlns:a16="http://schemas.microsoft.com/office/drawing/2014/main" val="2062879722"/>
                    </a:ext>
                  </a:extLst>
                </a:gridCol>
              </a:tblGrid>
              <a:tr h="57197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学习机制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804678"/>
                  </a:ext>
                </a:extLst>
              </a:tr>
              <a:tr h="415212">
                <a:tc>
                  <a:txBody>
                    <a:bodyPr/>
                    <a:lstStyle/>
                    <a:p>
                      <a:r>
                        <a:rPr lang="zh-CN" altLang="en-US" dirty="0"/>
                        <a:t>监督学习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474811"/>
                  </a:ext>
                </a:extLst>
              </a:tr>
              <a:tr h="571979">
                <a:tc>
                  <a:txBody>
                    <a:bodyPr/>
                    <a:lstStyle/>
                    <a:p>
                      <a:r>
                        <a:rPr lang="zh-CN" altLang="en-US" dirty="0"/>
                        <a:t>无监督学习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61465"/>
                  </a:ext>
                </a:extLst>
              </a:tr>
              <a:tr h="571979">
                <a:tc>
                  <a:txBody>
                    <a:bodyPr/>
                    <a:lstStyle/>
                    <a:p>
                      <a:r>
                        <a:rPr lang="zh-CN" altLang="en-US" dirty="0"/>
                        <a:t>弱监督学习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51752"/>
                  </a:ext>
                </a:extLst>
              </a:tr>
              <a:tr h="571979">
                <a:tc>
                  <a:txBody>
                    <a:bodyPr/>
                    <a:lstStyle/>
                    <a:p>
                      <a:r>
                        <a:rPr lang="zh-CN" altLang="en-US" dirty="0"/>
                        <a:t>迁移学习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1092"/>
                  </a:ext>
                </a:extLst>
              </a:tr>
              <a:tr h="440590">
                <a:tc>
                  <a:txBody>
                    <a:bodyPr/>
                    <a:lstStyle/>
                    <a:p>
                      <a:r>
                        <a:rPr lang="zh-CN" altLang="en-US" dirty="0"/>
                        <a:t>增强学习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7395"/>
                  </a:ext>
                </a:extLst>
              </a:tr>
              <a:tr h="440590">
                <a:tc>
                  <a:txBody>
                    <a:bodyPr/>
                    <a:lstStyle/>
                    <a:p>
                      <a:r>
                        <a:rPr lang="zh-CN" altLang="en-US" dirty="0"/>
                        <a:t>对抗学习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54846"/>
                  </a:ext>
                </a:extLst>
              </a:tr>
              <a:tr h="571979">
                <a:tc>
                  <a:txBody>
                    <a:bodyPr/>
                    <a:lstStyle/>
                    <a:p>
                      <a:r>
                        <a:rPr lang="zh-CN" altLang="en-US" dirty="0"/>
                        <a:t>对偶学习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761491"/>
                  </a:ext>
                </a:extLst>
              </a:tr>
              <a:tr h="440590">
                <a:tc>
                  <a:txBody>
                    <a:bodyPr/>
                    <a:lstStyle/>
                    <a:p>
                      <a:r>
                        <a:rPr lang="zh-CN" altLang="en-US" dirty="0"/>
                        <a:t>协同学习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9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357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What AI can learn from Children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0176" y="1064543"/>
            <a:ext cx="1656184" cy="1594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9816" y="1280567"/>
            <a:ext cx="1224136" cy="133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80456"/>
              </p:ext>
            </p:extLst>
          </p:nvPr>
        </p:nvGraphicFramePr>
        <p:xfrm>
          <a:off x="2711626" y="2864744"/>
          <a:ext cx="7416823" cy="3693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4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2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5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Deep learning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0~6</a:t>
                      </a:r>
                      <a:r>
                        <a:rPr lang="en-US" altLang="zh-CN" baseline="0" dirty="0"/>
                        <a:t> Children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033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大数据学习，单一模态，低效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多模态，小数据，耦合学习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521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单一难度学习任务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学习任务由浅入深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033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网络架构固定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脑神经网络自适应生长发育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126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被动学习，无监督，有监督学习模式预先指定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主动选择学习模式。无监督，有监督，无缝迁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52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可解释性低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自描述，自解释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581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066E6-9C6D-4943-A6C1-F41BEB7B4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5801"/>
            <a:ext cx="10515600" cy="8762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dirty="0"/>
              <a:t>谢谢聆听！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9B56E3-FFE8-429D-A0A0-7B08C29E733D}"/>
              </a:ext>
            </a:extLst>
          </p:cNvPr>
          <p:cNvSpPr txBox="1"/>
          <p:nvPr/>
        </p:nvSpPr>
        <p:spPr>
          <a:xfrm>
            <a:off x="3000375" y="1466909"/>
            <a:ext cx="5493812" cy="50783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dirty="0"/>
              <a:t>智能大数据课题组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指导老师：吕建明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Email: </a:t>
            </a:r>
            <a:r>
              <a:rPr lang="en-US" altLang="zh-CN" dirty="0">
                <a:hlinkClick r:id="rId2"/>
              </a:rPr>
              <a:t>jmlv@scut.edu.cn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QQ: 47933753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主页：</a:t>
            </a:r>
            <a:r>
              <a:rPr lang="en-US" altLang="zh-CN" dirty="0"/>
              <a:t> http://www.scholat.com/jmlv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实验室博客： </a:t>
            </a:r>
            <a:r>
              <a:rPr lang="en-US" altLang="zh-CN" dirty="0"/>
              <a:t>http://blog.so-link.org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实验室研究生成员：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黄伙贤、陈伟航、王鑫同、钟嘉杰、肖钦哲、孙庆辉</a:t>
            </a:r>
            <a:endParaRPr lang="en-US" altLang="zh-CN" dirty="0"/>
          </a:p>
          <a:p>
            <a:pPr>
              <a:lnSpc>
                <a:spcPct val="20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520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68187-5D6F-42AC-928E-0F0E74BB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D4215-107F-422B-8CBC-C02FAF48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人工智能与机器学习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学习模型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学习机制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632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DB734-D36F-4A93-BCD7-65C5E66C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830" y="95815"/>
            <a:ext cx="10515600" cy="1325563"/>
          </a:xfrm>
        </p:spPr>
        <p:txBody>
          <a:bodyPr/>
          <a:lstStyle/>
          <a:p>
            <a:r>
              <a:rPr lang="zh-CN" altLang="en-US" dirty="0"/>
              <a:t>机器学习的模型的不完全分类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AE17567-38EF-4633-8A32-52B98BD83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33059"/>
              </p:ext>
            </p:extLst>
          </p:nvPr>
        </p:nvGraphicFramePr>
        <p:xfrm>
          <a:off x="641613" y="1221465"/>
          <a:ext cx="10515599" cy="4869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96">
                  <a:extLst>
                    <a:ext uri="{9D8B030D-6E8A-4147-A177-3AD203B41FA5}">
                      <a16:colId xmlns:a16="http://schemas.microsoft.com/office/drawing/2014/main" val="3061226357"/>
                    </a:ext>
                  </a:extLst>
                </a:gridCol>
                <a:gridCol w="1538754">
                  <a:extLst>
                    <a:ext uri="{9D8B030D-6E8A-4147-A177-3AD203B41FA5}">
                      <a16:colId xmlns:a16="http://schemas.microsoft.com/office/drawing/2014/main" val="1647905811"/>
                    </a:ext>
                  </a:extLst>
                </a:gridCol>
                <a:gridCol w="2699869">
                  <a:extLst>
                    <a:ext uri="{9D8B030D-6E8A-4147-A177-3AD203B41FA5}">
                      <a16:colId xmlns:a16="http://schemas.microsoft.com/office/drawing/2014/main" val="3809927982"/>
                    </a:ext>
                  </a:extLst>
                </a:gridCol>
                <a:gridCol w="4935180">
                  <a:extLst>
                    <a:ext uri="{9D8B030D-6E8A-4147-A177-3AD203B41FA5}">
                      <a16:colId xmlns:a16="http://schemas.microsoft.com/office/drawing/2014/main" val="2062879722"/>
                    </a:ext>
                  </a:extLst>
                </a:gridCol>
              </a:tblGrid>
              <a:tr h="57197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模型、算法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优化方法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804678"/>
                  </a:ext>
                </a:extLst>
              </a:tr>
              <a:tr h="415212">
                <a:tc>
                  <a:txBody>
                    <a:bodyPr/>
                    <a:lstStyle/>
                    <a:p>
                      <a:r>
                        <a:rPr lang="zh-CN" altLang="en-US" dirty="0"/>
                        <a:t>回归、分类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线性回归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f(x) = WX + 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全局优化最优解、随机梯度下降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474811"/>
                  </a:ext>
                </a:extLst>
              </a:tr>
              <a:tr h="571979">
                <a:tc>
                  <a:txBody>
                    <a:bodyPr/>
                    <a:lstStyle/>
                    <a:p>
                      <a:r>
                        <a:rPr lang="zh-CN" altLang="en-US" dirty="0"/>
                        <a:t>回归、分类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非线性回归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f(x) </a:t>
                      </a:r>
                      <a:r>
                        <a:rPr lang="zh-CN" altLang="en-US" dirty="0"/>
                        <a:t>非线性函数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随机梯度下降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61465"/>
                  </a:ext>
                </a:extLst>
              </a:tr>
              <a:tr h="571979">
                <a:tc>
                  <a:txBody>
                    <a:bodyPr/>
                    <a:lstStyle/>
                    <a:p>
                      <a:r>
                        <a:rPr lang="zh-CN" altLang="en-US" dirty="0"/>
                        <a:t>回归、分类</a:t>
                      </a:r>
                    </a:p>
                    <a:p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神经网络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f(x)</a:t>
                      </a:r>
                      <a:r>
                        <a:rPr lang="zh-CN" altLang="en-US" dirty="0"/>
                        <a:t>表达为层级网络计算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随机梯度下降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51752"/>
                  </a:ext>
                </a:extLst>
              </a:tr>
              <a:tr h="5719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分类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高维线性分界面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全局二次规划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1092"/>
                  </a:ext>
                </a:extLst>
              </a:tr>
              <a:tr h="440590">
                <a:tc>
                  <a:txBody>
                    <a:bodyPr/>
                    <a:lstStyle/>
                    <a:p>
                      <a:r>
                        <a:rPr lang="zh-CN" altLang="en-US" dirty="0"/>
                        <a:t>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决策树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分类树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基于信息增益的样本统计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47395"/>
                  </a:ext>
                </a:extLst>
              </a:tr>
              <a:tr h="440590">
                <a:tc>
                  <a:txBody>
                    <a:bodyPr/>
                    <a:lstStyle/>
                    <a:p>
                      <a:r>
                        <a:rPr lang="zh-CN" altLang="en-US" dirty="0"/>
                        <a:t>分类、推理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贝叶斯模型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概率图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样本统计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54846"/>
                  </a:ext>
                </a:extLst>
              </a:tr>
              <a:tr h="571979">
                <a:tc>
                  <a:txBody>
                    <a:bodyPr/>
                    <a:lstStyle/>
                    <a:p>
                      <a:r>
                        <a:rPr lang="zh-CN" altLang="en-US" dirty="0"/>
                        <a:t>分类、推理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马尔科夫随机场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概率图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样本统计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761491"/>
                  </a:ext>
                </a:extLst>
              </a:tr>
              <a:tr h="440590">
                <a:tc>
                  <a:txBody>
                    <a:bodyPr/>
                    <a:lstStyle/>
                    <a:p>
                      <a:r>
                        <a:rPr lang="zh-CN" altLang="en-US" dirty="0"/>
                        <a:t>聚类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K-Means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度量空间划分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交替迭代优化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9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05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F9CF5-73FF-41E2-8D41-C8CECBE1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261"/>
            <a:ext cx="10515600" cy="1325563"/>
          </a:xfrm>
        </p:spPr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F36BC0-AF87-479B-86B4-A86EA820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16" y="1351548"/>
            <a:ext cx="1916270" cy="11794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553F33-7094-4869-AEB2-13EE6FCA0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72" y="1143740"/>
            <a:ext cx="1582101" cy="18781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CD3EC8-2E39-4BE3-A7C4-9A2AFB661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224" y="839495"/>
            <a:ext cx="4362226" cy="22035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5886BF-D2D8-44E9-A552-35F306D14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19" y="3612457"/>
            <a:ext cx="3212908" cy="25644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F93258-869F-4F61-8CDF-CDE250CD2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814" y="3708570"/>
            <a:ext cx="2507971" cy="16738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023A75-4BDC-461B-9966-827AB423C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246" y="5303816"/>
            <a:ext cx="2403091" cy="451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9AB21A-6E99-4979-A0C1-B1234C2A5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246" y="5927741"/>
            <a:ext cx="2509965" cy="4982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EDC667-3806-4B44-B6F1-BB04EDF887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1004" y="3898773"/>
            <a:ext cx="2669398" cy="26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4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13F7C-3B02-4C23-83E0-2924CCD5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前馈神经网络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D8260E6-64DF-4AF0-8585-A8A664F5D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8679" y="1882078"/>
            <a:ext cx="5202791" cy="3093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8B48B0-8F58-4309-8F77-878B37CA7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08" y="2050168"/>
            <a:ext cx="5217521" cy="15934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481EE09-BC05-4930-A45C-B881048993AA}"/>
              </a:ext>
            </a:extLst>
          </p:cNvPr>
          <p:cNvSpPr/>
          <p:nvPr/>
        </p:nvSpPr>
        <p:spPr>
          <a:xfrm>
            <a:off x="6367908" y="1680836"/>
            <a:ext cx="133882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优化目标：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8A5ADA-7AEA-4B39-8960-4219ED5E6DDD}"/>
              </a:ext>
            </a:extLst>
          </p:cNvPr>
          <p:cNvSpPr/>
          <p:nvPr/>
        </p:nvSpPr>
        <p:spPr>
          <a:xfrm>
            <a:off x="6431856" y="4170028"/>
            <a:ext cx="133882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优化方法：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A7E58C-5163-4969-BF25-D27AAE260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856" y="4808981"/>
            <a:ext cx="5473243" cy="10196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C92FFB-6071-4AB2-954B-FB0554E0F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954" y="5985044"/>
            <a:ext cx="2938161" cy="5078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25FC30-CD63-4263-98D3-5F5240A33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684" y="5985044"/>
            <a:ext cx="2406128" cy="4864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AE56B6-A3AB-4176-9944-4573E1AAB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684" y="5359381"/>
            <a:ext cx="3307371" cy="5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8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8FE7CD8-85D0-47CB-8E94-186454EAA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2" y="124239"/>
            <a:ext cx="4406348" cy="6609522"/>
          </a:xfr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CB4B63F6-924C-4270-862E-EA3561CE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214" y="-16261"/>
            <a:ext cx="5338386" cy="1325563"/>
          </a:xfrm>
        </p:spPr>
        <p:txBody>
          <a:bodyPr/>
          <a:lstStyle/>
          <a:p>
            <a:r>
              <a:rPr lang="zh-CN" altLang="en-US" dirty="0"/>
              <a:t>神经网络的演变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903271-D583-4190-B657-698D774D7D9B}"/>
              </a:ext>
            </a:extLst>
          </p:cNvPr>
          <p:cNvSpPr txBox="1"/>
          <p:nvPr/>
        </p:nvSpPr>
        <p:spPr>
          <a:xfrm>
            <a:off x="5666005" y="1309302"/>
            <a:ext cx="6342689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层次更深、模型容量更大，可从更多的数据样本中获益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训练方法更丰富。全局训练、局部训练、层级训练、对抗训练、协同训练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zh-CN" altLang="en-US" dirty="0"/>
              <a:t>网络连接方式更复杂。共享网络、共享权重、循环连接、跳跃连接、门电路连接。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zh-CN" altLang="en-US" dirty="0"/>
              <a:t>网络构成复杂化，局部功能语义更丰富、大规模模块化，多个神经网络协同训练。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zh-CN" altLang="en-US" dirty="0"/>
              <a:t>运行支撑环境变化。超长指令并行计算，</a:t>
            </a:r>
            <a:r>
              <a:rPr lang="en-US" altLang="zh-CN" dirty="0"/>
              <a:t>GPU/FPGA/ASIC/</a:t>
            </a:r>
            <a:r>
              <a:rPr lang="zh-CN" altLang="en-US" dirty="0"/>
              <a:t>神经网络芯片，多机大规模并行 </a:t>
            </a:r>
            <a:r>
              <a:rPr lang="en-US" altLang="zh-CN" dirty="0"/>
              <a:t>vs </a:t>
            </a:r>
            <a:r>
              <a:rPr lang="zh-CN" altLang="en-US" dirty="0"/>
              <a:t>嵌入式低功耗芯片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3ACA20-3CA7-4380-9FC7-13BFE2772D02}"/>
              </a:ext>
            </a:extLst>
          </p:cNvPr>
          <p:cNvSpPr/>
          <p:nvPr/>
        </p:nvSpPr>
        <p:spPr>
          <a:xfrm>
            <a:off x="8028419" y="5548698"/>
            <a:ext cx="110799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37645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444F0-3A31-4070-A0F7-F899CED8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3" y="77545"/>
            <a:ext cx="10515600" cy="1325563"/>
          </a:xfrm>
        </p:spPr>
        <p:txBody>
          <a:bodyPr/>
          <a:lstStyle/>
          <a:p>
            <a:r>
              <a:rPr lang="zh-CN" altLang="en-US" dirty="0"/>
              <a:t>深度学习模型：卷积神经网络 （</a:t>
            </a:r>
            <a:r>
              <a:rPr lang="en-US" altLang="zh-CN" dirty="0"/>
              <a:t>CNN)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C2DD38-6CA9-476A-B203-0A43DB3B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502" y="3660350"/>
            <a:ext cx="2911498" cy="29114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E0F0E0-617C-40C4-AED9-0F3519A78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34" y="1201190"/>
            <a:ext cx="7065341" cy="22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1055</Words>
  <Application>Microsoft Office PowerPoint</Application>
  <PresentationFormat>宽屏</PresentationFormat>
  <Paragraphs>212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NimbusRomNo9L-Medi</vt:lpstr>
      <vt:lpstr>NimbusRomNo9L-Regu</vt:lpstr>
      <vt:lpstr>NimbusSanL-Bold</vt:lpstr>
      <vt:lpstr>等线</vt:lpstr>
      <vt:lpstr>等线 Light</vt:lpstr>
      <vt:lpstr>Arial</vt:lpstr>
      <vt:lpstr>Verdana</vt:lpstr>
      <vt:lpstr>Wingdings</vt:lpstr>
      <vt:lpstr>Office 主题​​</vt:lpstr>
      <vt:lpstr>人工智能与机器学习</vt:lpstr>
      <vt:lpstr>Outline</vt:lpstr>
      <vt:lpstr>PowerPoint 演示文稿</vt:lpstr>
      <vt:lpstr>Outline</vt:lpstr>
      <vt:lpstr>机器学习的模型的不完全分类</vt:lpstr>
      <vt:lpstr>神经网络</vt:lpstr>
      <vt:lpstr>前馈神经网络</vt:lpstr>
      <vt:lpstr>神经网络的演变</vt:lpstr>
      <vt:lpstr>深度学习模型：卷积神经网络 （CNN)</vt:lpstr>
      <vt:lpstr>卷积特征</vt:lpstr>
      <vt:lpstr>深度学习模型：生成对抗网络 （GAN)</vt:lpstr>
      <vt:lpstr>基于GAN的样本生成</vt:lpstr>
      <vt:lpstr>基于GAN的不同角度人脸生成</vt:lpstr>
      <vt:lpstr>基于GAN的图像风格转换</vt:lpstr>
      <vt:lpstr>深度学习模型：循环神经网络 （RNN)</vt:lpstr>
      <vt:lpstr>LSTM </vt:lpstr>
      <vt:lpstr>智能大数据课题组前期工作</vt:lpstr>
      <vt:lpstr>基于CNN的出租车目的地预测 （1）</vt:lpstr>
      <vt:lpstr>基于CNN的出租车目的地预测 （2）</vt:lpstr>
      <vt:lpstr>PowerPoint 演示文稿</vt:lpstr>
      <vt:lpstr>PowerPoint 演示文稿</vt:lpstr>
      <vt:lpstr>基于CNN的行人识别</vt:lpstr>
      <vt:lpstr>在目标域的无标签数据集上增量学习</vt:lpstr>
      <vt:lpstr>基于CNN的目标检测</vt:lpstr>
      <vt:lpstr>基于生成对抗网络的跨域行人检测</vt:lpstr>
      <vt:lpstr>基于生成对抗网络的跨域行人检测</vt:lpstr>
      <vt:lpstr>PowerPoint 演示文稿</vt:lpstr>
      <vt:lpstr>基于LSTM的BGP流量异常检测</vt:lpstr>
      <vt:lpstr>实验结果</vt:lpstr>
      <vt:lpstr>基于嵌入表达的多层随机行走的信息推荐</vt:lpstr>
      <vt:lpstr>问题建模</vt:lpstr>
      <vt:lpstr>步骤一：局部游走、稠密子图</vt:lpstr>
      <vt:lpstr>步骤二：全局游走</vt:lpstr>
      <vt:lpstr>Outline</vt:lpstr>
      <vt:lpstr>学习机制不完全列表</vt:lpstr>
      <vt:lpstr>What AI can learn from Children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人工智能与机器学习</dc:title>
  <dc:creator>Jianming Lv</dc:creator>
  <cp:lastModifiedBy>Jianming Lv</cp:lastModifiedBy>
  <cp:revision>62</cp:revision>
  <dcterms:created xsi:type="dcterms:W3CDTF">2018-03-14T01:10:11Z</dcterms:created>
  <dcterms:modified xsi:type="dcterms:W3CDTF">2018-04-09T06:51:23Z</dcterms:modified>
</cp:coreProperties>
</file>